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9144000" cy="5143500"/>
  <p:notesSz cx="6858000" cy="9144000"/>
  <p:embeddedFontLst>
    <p:embeddedFont>
      <p:font typeface="Google Sans SemiBold"/>
      <p:bold r:id="rId19"/>
      <p:boldItalic r:id="rId20"/>
    </p:embeddedFont>
    <p:embeddedFont>
      <p:font typeface="Google Sans Medium"/>
      <p:regular r:id="rId21"/>
      <p:bold r:id="rId22"/>
      <p:italic r:id="rId23"/>
      <p:boldItalic r:id="rId24"/>
    </p:embeddedFont>
    <p:embeddedFont>
      <p:font typeface="Google Sans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10.fntdata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90bc4ce7_0_1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90bc4ce7_0_1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" name="Google Shape;115;g2c190bc4ce7_0_12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4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 </a:t>
            </a:r>
            <a:r>
              <a:rPr lang="en-US" alt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Geminators</a:t>
            </a:r>
            <a:endParaRPr lang="en-US" altLang="en-GB"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 </a:t>
            </a:r>
            <a:r>
              <a:rPr lang="en-US" alt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Automating Test Case Generation with AI</a:t>
            </a:r>
            <a:endParaRPr lang="en-US" altLang="en-GB"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 Deepa Arul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48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(optional):</a:t>
            </a:r>
            <a:br>
              <a:rPr lang="en-GB" sz="48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(Indicative)</a:t>
            </a: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zh-CN" altLang="en-US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🔹</a:t>
            </a: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Cloud Infrastructure (GCP)</a:t>
            </a: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Compute (Cloud Run / VMs / Cloud Shell) </a:t>
            </a:r>
            <a:r>
              <a:rPr lang="en-US" altLang="en-US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~ $100 – $200 / month (prototype scale)</a:t>
            </a: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Storage (GCS for synthetic samples) </a:t>
            </a:r>
            <a:r>
              <a:rPr lang="en-US" altLang="en-US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~ $20 – $50 / month (depends on sample volume)</a:t>
            </a: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BigQuery (test results &amp; dashboards) </a:t>
            </a:r>
            <a:r>
              <a:rPr lang="en-US" altLang="en-US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~ $50 – $100 / month (light querying during prototype, can scale)</a:t>
            </a: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zh-CN" altLang="en-US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🔹</a:t>
            </a: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Development &amp; Integration</a:t>
            </a: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MCP Server + LangGraph Agents </a:t>
            </a:r>
            <a:r>
              <a:rPr lang="en-US" altLang="en-US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Open-source (no license cost)</a:t>
            </a: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FastAPI, Pytest, Python packages </a:t>
            </a:r>
            <a:r>
              <a:rPr lang="en-US" altLang="en-US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Free / Open-source</a:t>
            </a: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GitHub Integration </a:t>
            </a:r>
            <a:r>
              <a:rPr lang="en-US" altLang="en-US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Free (basic) or ~$4–$20 / user / month (Pro/Enterprise)</a:t>
            </a: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Jira Integration </a:t>
            </a:r>
            <a:r>
              <a:rPr lang="en-US" altLang="en-US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~$8 / user / month (Standard cloud plan)</a:t>
            </a: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zh-CN" altLang="en-US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🔹</a:t>
            </a: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Optional Extensions</a:t>
            </a: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Generative AI APIs (Gemini, OpenAI, etc.) </a:t>
            </a:r>
            <a:r>
              <a:rPr lang="en-US" altLang="en-US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~$100 – $300 / month (for text + synthetic audio/video generation, depends on usage)</a:t>
            </a: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zh-CN" altLang="en-US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💰</a:t>
            </a: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Estimated Prototype Cost (3–6 months)</a:t>
            </a: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zh-CN" altLang="en-US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👉</a:t>
            </a: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$500 – $1,000 / month (for a small-scale prototype with ~5 users).</a:t>
            </a: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zh-CN" altLang="en-US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⚡</a:t>
            </a: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Scales up based on:</a:t>
            </a: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Number of test cases</a:t>
            </a: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Volume of synthetic sample generation (audio/video)</a:t>
            </a: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size (Jira/GitHub licenses)</a:t>
            </a: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48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Compliance requirements (extra audits / premium features)</a:t>
            </a:r>
            <a:endParaRPr lang="en-US" altLang="en-GB" sz="48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hackathon 5 – 2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311700" y="826150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Add as per the requirements for the hackathon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sz="1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11700" y="863550"/>
            <a:ext cx="35238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prototype: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" name="Text Box 0"/>
          <p:cNvSpPr txBox="1"/>
          <p:nvPr/>
        </p:nvSpPr>
        <p:spPr>
          <a:xfrm>
            <a:off x="382905" y="1707515"/>
            <a:ext cx="4675505" cy="3319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GB" sz="900"/>
              <a:t>Automating Test Case Generation with AI</a:t>
            </a:r>
            <a:endParaRPr lang="en-US" altLang="en-GB" sz="900"/>
          </a:p>
          <a:p>
            <a:r>
              <a:rPr lang="en-US" altLang="en-GB" sz="900"/>
              <a:t>Prototype Overview</a:t>
            </a:r>
            <a:endParaRPr lang="en-US" altLang="en-GB" sz="900"/>
          </a:p>
          <a:p>
            <a:r>
              <a:rPr lang="en-US" altLang="en-GB" sz="900"/>
              <a:t>Objective: Build an AI-powered pipeline to automate test case creation for insulin pump software.</a:t>
            </a:r>
            <a:endParaRPr lang="en-US" altLang="en-GB" sz="900"/>
          </a:p>
          <a:p>
            <a:r>
              <a:rPr lang="en-US" altLang="en-GB" sz="900"/>
              <a:t>Core Idea:</a:t>
            </a:r>
            <a:endParaRPr lang="en-US" altLang="en-GB" sz="900"/>
          </a:p>
          <a:p>
            <a:r>
              <a:rPr lang="en-US" altLang="en-GB" sz="900"/>
              <a:t>Input </a:t>
            </a:r>
            <a:r>
              <a:rPr lang="en-US" altLang="en-US" sz="900"/>
              <a:t>→</a:t>
            </a:r>
            <a:r>
              <a:rPr lang="en-US" altLang="en-GB" sz="900"/>
              <a:t> Medical device requirements</a:t>
            </a:r>
            <a:endParaRPr lang="en-US" altLang="en-GB" sz="900"/>
          </a:p>
          <a:p>
            <a:r>
              <a:rPr lang="en-US" altLang="en-GB" sz="900"/>
              <a:t>Output </a:t>
            </a:r>
            <a:r>
              <a:rPr lang="en-US" altLang="en-US" sz="900"/>
              <a:t>→</a:t>
            </a:r>
            <a:r>
              <a:rPr lang="en-US" altLang="en-GB" sz="900"/>
              <a:t> Structured test cases + pytest scripts</a:t>
            </a:r>
            <a:endParaRPr lang="en-US" altLang="en-GB" sz="900"/>
          </a:p>
          <a:p>
            <a:endParaRPr lang="en-US" altLang="en-GB" sz="900"/>
          </a:p>
          <a:p>
            <a:r>
              <a:rPr lang="en-US" altLang="en-GB" sz="900"/>
              <a:t>Technology Stack:</a:t>
            </a:r>
            <a:endParaRPr lang="en-US" altLang="en-GB" sz="900"/>
          </a:p>
          <a:p>
            <a:r>
              <a:rPr lang="en-US" altLang="en-GB" sz="900"/>
              <a:t>MCP Server for modular microservices</a:t>
            </a:r>
            <a:endParaRPr lang="en-US" altLang="en-GB" sz="900"/>
          </a:p>
          <a:p>
            <a:r>
              <a:rPr lang="en-US" altLang="en-GB" sz="900"/>
              <a:t>Agentic Flow using LangGraph to orchestrate agents</a:t>
            </a:r>
            <a:endParaRPr lang="en-US" altLang="en-GB" sz="900"/>
          </a:p>
          <a:p>
            <a:endParaRPr lang="en-US" altLang="en-GB" sz="900"/>
          </a:p>
          <a:p>
            <a:r>
              <a:rPr lang="en-US" altLang="en-GB" sz="900"/>
              <a:t>GitHub Source Code (base repo reference):</a:t>
            </a:r>
            <a:endParaRPr lang="en-US" altLang="en-GB" sz="900"/>
          </a:p>
          <a:p>
            <a:r>
              <a:rPr lang="en-US" altLang="en-GB" sz="900"/>
              <a:t>Personal Insulin Pump – Integrated System</a:t>
            </a:r>
            <a:endParaRPr lang="en-US" altLang="en-GB" sz="900"/>
          </a:p>
          <a:p>
            <a:endParaRPr lang="en-US" altLang="en-GB" sz="900"/>
          </a:p>
          <a:p>
            <a:r>
              <a:rPr lang="en-US" altLang="en-GB" sz="900"/>
              <a:t>.</a:t>
            </a:r>
            <a:endParaRPr lang="en-US" altLang="en-GB" sz="900"/>
          </a:p>
        </p:txBody>
      </p:sp>
      <p:sp>
        <p:nvSpPr>
          <p:cNvPr id="2" name="Text Box 1"/>
          <p:cNvSpPr txBox="1"/>
          <p:nvPr/>
        </p:nvSpPr>
        <p:spPr>
          <a:xfrm>
            <a:off x="5452745" y="1227455"/>
            <a:ext cx="369125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Key Features:</a:t>
            </a:r>
            <a:endParaRPr lang="en-US" altLang="en-GB"/>
          </a:p>
          <a:p>
            <a:r>
              <a:rPr lang="en-US" altLang="en-GB">
                <a:sym typeface="+mn-ea"/>
              </a:rPr>
              <a:t>Requirement parsing &amp; classification</a:t>
            </a:r>
            <a:endParaRPr lang="en-US" altLang="en-GB"/>
          </a:p>
          <a:p>
            <a:r>
              <a:rPr lang="en-US" altLang="en-GB">
                <a:sym typeface="+mn-ea"/>
              </a:rPr>
              <a:t>Automated test case + pytest generation</a:t>
            </a:r>
            <a:endParaRPr lang="en-US" altLang="en-GB"/>
          </a:p>
          <a:p>
            <a:endParaRPr lang="en-US" altLang="en-GB"/>
          </a:p>
          <a:p>
            <a:r>
              <a:rPr lang="en-US" altLang="en-GB">
                <a:sym typeface="+mn-ea"/>
              </a:rPr>
              <a:t>Validation with ISO standards:</a:t>
            </a:r>
            <a:endParaRPr lang="en-US" altLang="en-GB"/>
          </a:p>
          <a:p>
            <a:r>
              <a:rPr lang="en-US" altLang="en-GB">
                <a:sym typeface="+mn-ea"/>
              </a:rPr>
              <a:t>ISO 13485 (Medical devices – QMS)</a:t>
            </a:r>
            <a:endParaRPr lang="en-US" altLang="en-GB"/>
          </a:p>
          <a:p>
            <a:r>
              <a:rPr lang="en-US" altLang="en-GB">
                <a:sym typeface="+mn-ea"/>
              </a:rPr>
              <a:t>ISO 14971 (Risk management)</a:t>
            </a:r>
            <a:endParaRPr lang="en-US" altLang="en-GB"/>
          </a:p>
          <a:p>
            <a:r>
              <a:rPr lang="en-US" altLang="en-GB">
                <a:sym typeface="+mn-ea"/>
              </a:rPr>
              <a:t>ISO 62304 (Software lifecycle)</a:t>
            </a:r>
            <a:endParaRPr lang="en-US" altLang="en-GB"/>
          </a:p>
          <a:p>
            <a:endParaRPr lang="en-US" altLang="en-GB"/>
          </a:p>
          <a:p>
            <a:r>
              <a:rPr lang="en-US" altLang="en-GB">
                <a:sym typeface="+mn-ea"/>
              </a:rPr>
              <a:t>Results storage in BigQuery</a:t>
            </a:r>
            <a:endParaRPr lang="en-US" altLang="en-GB"/>
          </a:p>
          <a:p>
            <a:r>
              <a:rPr lang="en-US" altLang="en-GB">
                <a:sym typeface="+mn-ea"/>
              </a:rPr>
              <a:t>Jira integration for traceability</a:t>
            </a:r>
            <a:endParaRPr lang="en-US" altLang="en-GB"/>
          </a:p>
          <a:p>
            <a:r>
              <a:rPr lang="en-US" altLang="en-GB">
                <a:sym typeface="+mn-ea"/>
              </a:rPr>
              <a:t>Outcome: Demonstrates how AI + agent-based workflows can accelerate medical device software validation</a:t>
            </a:r>
            <a:endParaRPr lang="en-GB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311700" y="954000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en-GB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existing solutions?</a:t>
            </a: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en-GB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Current solutions only focus on manual test case authoring or limited automation.</a:t>
            </a: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en-GB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None combine Generative AI, MCP server microservices, and agentic workflows for end-to-end compliance automation.</a:t>
            </a: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en-GB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Unique in integrating GitHub source code, ISO standards, and Jira for traceability.</a:t>
            </a: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altLang="en-US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🔹</a:t>
            </a:r>
            <a:r>
              <a:rPr lang="en-US" altLang="en-GB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How will it solve the problem?</a:t>
            </a: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en-GB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Transforms natural language requirements into validated, executable test cases.</a:t>
            </a: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en-GB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Automatically cross-checks with ISO/FDA standards for compliance.</a:t>
            </a: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en-GB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Stores results in BigQuery, enabling audit-ready dashboards.</a:t>
            </a: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en-GB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Reduces manual effort, accelerates release cycles, and lowers compliance risks.</a:t>
            </a: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altLang="en-US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🔹</a:t>
            </a:r>
            <a:r>
              <a:rPr lang="en-US" altLang="en-GB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USP (Unique Selling Proposition)</a:t>
            </a: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en-GB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Agentic AI Flow: orchestrates requirement </a:t>
            </a:r>
            <a:r>
              <a:rPr lang="en-US" altLang="en-US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→</a:t>
            </a:r>
            <a:r>
              <a:rPr lang="en-US" altLang="en-GB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test case </a:t>
            </a:r>
            <a:r>
              <a:rPr lang="en-US" altLang="en-US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→</a:t>
            </a:r>
            <a:r>
              <a:rPr lang="en-US" altLang="en-GB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pytest </a:t>
            </a:r>
            <a:r>
              <a:rPr lang="en-US" altLang="en-US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→</a:t>
            </a:r>
            <a:r>
              <a:rPr lang="en-US" altLang="en-GB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validation </a:t>
            </a:r>
            <a:r>
              <a:rPr lang="en-US" altLang="en-US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→</a:t>
            </a:r>
            <a:r>
              <a:rPr lang="en-US" altLang="en-GB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Jira update.</a:t>
            </a: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en-GB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MCP Server backbone: modular, scalable, and cloud-native.</a:t>
            </a: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en-GB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Embedded compliance: ISO/FDA validation is part of the pipeline.</a:t>
            </a: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en-GB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Future-ready extension:</a:t>
            </a: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en-GB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Ability to generate synthetic samples (audio, video, sensor signals) using GenAI.</a:t>
            </a: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en-GB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Covers domains where real samples are scarce or hard to collect (e.g., heartbeat, ECG/Echo signals).</a:t>
            </a: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en-GB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Enables end-to-end validation pipelines with realistic test data generation.</a:t>
            </a:r>
            <a:endParaRPr lang="en-US" altLang="en-GB"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311700" y="884950"/>
            <a:ext cx="7486500" cy="3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Features of the Solution</a:t>
            </a: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✅</a:t>
            </a: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Requirement Processing</a:t>
            </a: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Reads natural language requirements from GitHub/inputs.</a:t>
            </a: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Parses and classifies them automatically.</a:t>
            </a: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✅</a:t>
            </a: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Automated Test Case Generation</a:t>
            </a: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Generates structured test cases and pytest scripts using AI.</a:t>
            </a: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Links test cases to requirement IDs for traceability.</a:t>
            </a: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✅</a:t>
            </a: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Compliance Validation</a:t>
            </a: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Cross-checks with ISO 13485, ISO 14971, ISO 62304 standards.</a:t>
            </a: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Flags gaps, hazards, or risks during validation.</a:t>
            </a: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✅</a:t>
            </a: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Execution &amp; Results Management</a:t>
            </a: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Executes tests on MCP server pipeline.</a:t>
            </a: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Stores results in BigQuery for dashboards &amp; audits.</a:t>
            </a: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✅</a:t>
            </a: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Agentic Workflow</a:t>
            </a: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Orchestrates agents (requirement </a:t>
            </a:r>
            <a:r>
              <a:rPr lang="en-US" altLang="en-US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→</a:t>
            </a: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test case </a:t>
            </a:r>
            <a:r>
              <a:rPr lang="en-US" altLang="en-US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→</a:t>
            </a: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ISO check </a:t>
            </a:r>
            <a:r>
              <a:rPr lang="en-US" altLang="en-US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→</a:t>
            </a: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Jira update).</a:t>
            </a: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Provides modular scalability.</a:t>
            </a: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✅</a:t>
            </a: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Integrations</a:t>
            </a: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Jira: automatic update of issues &amp; traceability.</a:t>
            </a: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GitHub: pull source requirements directly.</a:t>
            </a: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✅</a:t>
            </a: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Future Extension</a:t>
            </a: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Generate synthetic samples in audio/video formats (e.g., heartbeat, echoes).</a:t>
            </a: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Enables testing where real-world data is scarce.</a:t>
            </a:r>
            <a:endParaRPr lang="en-US" altLang="en-GB"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11700" y="8405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Add a flow diagram or a use case diagram or an architecture diagram.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1" name="Object 0"/>
          <p:cNvGraphicFramePr/>
          <p:nvPr/>
        </p:nvGraphicFramePr>
        <p:xfrm>
          <a:off x="2131695" y="2234565"/>
          <a:ext cx="4880610" cy="673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4876800" imgH="673100" progId="Paint.Picture">
                  <p:embed/>
                </p:oleObj>
              </mc:Choice>
              <mc:Fallback>
                <p:oleObj name="" r:id="rId2" imgW="4876800" imgH="673100" progId="Paint.Picture">
                  <p:embed/>
                  <p:pic>
                    <p:nvPicPr>
                      <p:cNvPr id="0" name="Picture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31695" y="2234565"/>
                        <a:ext cx="4880610" cy="673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311700" y="7765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b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1" name="Object 0"/>
          <p:cNvGraphicFramePr/>
          <p:nvPr/>
        </p:nvGraphicFramePr>
        <p:xfrm>
          <a:off x="2776855" y="741045"/>
          <a:ext cx="3590290" cy="366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3587750" imgH="3657600" progId="Paint.Picture">
                  <p:embed/>
                </p:oleObj>
              </mc:Choice>
              <mc:Fallback>
                <p:oleObj name="" r:id="rId2" imgW="3587750" imgH="3657600" progId="Paint.Picture">
                  <p:embed/>
                  <p:pic>
                    <p:nvPicPr>
                      <p:cNvPr id="0" name="Picture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76855" y="741045"/>
                        <a:ext cx="3590290" cy="3660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5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br>
              <a:rPr lang="en-GB" sz="5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echnologies Used in the Solution</a:t>
            </a: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zh-CN" altLang="en-US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🔹</a:t>
            </a: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AI / ML &amp; Orchestration</a:t>
            </a: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LangGraph </a:t>
            </a:r>
            <a:r>
              <a:rPr lang="en-US" altLang="en-US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Agentic flow orchestration</a:t>
            </a: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MCP Server </a:t>
            </a:r>
            <a:r>
              <a:rPr lang="en-US" altLang="en-US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Modular microservice pipeline</a:t>
            </a: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Generative AI Models </a:t>
            </a:r>
            <a:r>
              <a:rPr lang="en-US" altLang="en-US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Requirement parsing, test case generation, synthetic sample creation</a:t>
            </a: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zh-CN" altLang="en-US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🔹</a:t>
            </a: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Cloud Infrastructure (GCP)</a:t>
            </a: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Google Cloud Storage (GCS) </a:t>
            </a:r>
            <a:r>
              <a:rPr lang="en-US" altLang="en-US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Store synthetic samples (audio, video, signals)</a:t>
            </a: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BigQuery </a:t>
            </a:r>
            <a:r>
              <a:rPr lang="en-US" altLang="en-US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Store &amp; analyze test results, enable dashboards</a:t>
            </a: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Cloud Run / Cloud Shell </a:t>
            </a:r>
            <a:r>
              <a:rPr lang="en-US" altLang="en-US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Deploy and run MCP microservices</a:t>
            </a: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zh-CN" altLang="en-US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🔹</a:t>
            </a: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Integration &amp; DevOps</a:t>
            </a: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GitHub </a:t>
            </a:r>
            <a:r>
              <a:rPr lang="en-US" altLang="en-US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Requirement source code repository</a:t>
            </a: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Jira </a:t>
            </a:r>
            <a:r>
              <a:rPr lang="en-US" altLang="en-US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Traceability, requirement </a:t>
            </a:r>
            <a:r>
              <a:rPr lang="en-US" altLang="en-US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test case linkage</a:t>
            </a: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CI/CD Pipelines </a:t>
            </a:r>
            <a:r>
              <a:rPr lang="en-US" altLang="en-US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Automate builds &amp; deployments</a:t>
            </a: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zh-CN" altLang="en-US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🔹</a:t>
            </a: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Testing &amp; Compliance</a:t>
            </a: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Pytest </a:t>
            </a:r>
            <a:r>
              <a:rPr lang="en-US" altLang="en-US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Automated test execution</a:t>
            </a: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ISO Standards </a:t>
            </a:r>
            <a:r>
              <a:rPr lang="en-US" altLang="en-US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ISO 13485, ISO 14971, ISO 62304 for compliance validation</a:t>
            </a: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zh-CN" altLang="en-US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🔹</a:t>
            </a: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Programming &amp; Tools</a:t>
            </a: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Python (FastAPI, Uvicorn) </a:t>
            </a:r>
            <a:r>
              <a:rPr lang="en-US" altLang="en-US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Core implementation</a:t>
            </a: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VS Code </a:t>
            </a:r>
            <a:r>
              <a:rPr lang="en-US" altLang="en-US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Development environment</a:t>
            </a: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Docker </a:t>
            </a:r>
            <a:r>
              <a:rPr lang="en-US" altLang="en-US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</a:t>
            </a:r>
            <a:r>
              <a:rPr lang="en-US" altLang="en-GB" sz="5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Containerization</a:t>
            </a:r>
            <a:endParaRPr lang="en-US" altLang="en-GB" sz="5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5278</Words>
  <Application>WPS Presentation</Application>
  <PresentationFormat/>
  <Paragraphs>200</Paragraphs>
  <Slides>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SimSun</vt:lpstr>
      <vt:lpstr>Wingdings</vt:lpstr>
      <vt:lpstr>Arial</vt:lpstr>
      <vt:lpstr>Google Sans SemiBold</vt:lpstr>
      <vt:lpstr>Google Sans Medium</vt:lpstr>
      <vt:lpstr>Google Sans</vt:lpstr>
      <vt:lpstr>Proxima Nova</vt:lpstr>
      <vt:lpstr>Segoe Print</vt:lpstr>
      <vt:lpstr>Microsoft YaHei</vt:lpstr>
      <vt:lpstr>Arial Unicode MS</vt:lpstr>
      <vt:lpstr>Simple Light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Deepa arul A</cp:lastModifiedBy>
  <cp:revision>5</cp:revision>
  <dcterms:created xsi:type="dcterms:W3CDTF">2025-09-21T16:49:46Z</dcterms:created>
  <dcterms:modified xsi:type="dcterms:W3CDTF">2025-09-21T17:00:14Z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C7838640E6454C6281D6A13FB101D61C_13</vt:lpwstr>
  </property>
  <property fmtid="{D5CDD505-2E9C-101B-9397-08002B2CF9AE}" pid="3" name="KSOProductBuildVer">
    <vt:lpwstr>2057-12.2.0.19307</vt:lpwstr>
  </property>
</Properties>
</file>